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56" r:id="rId3"/>
    <p:sldId id="257" r:id="rId4"/>
    <p:sldId id="279" r:id="rId5"/>
    <p:sldId id="264" r:id="rId6"/>
    <p:sldId id="258" r:id="rId7"/>
    <p:sldId id="259" r:id="rId8"/>
    <p:sldId id="260" r:id="rId9"/>
    <p:sldId id="261" r:id="rId10"/>
    <p:sldId id="276" r:id="rId11"/>
    <p:sldId id="266" r:id="rId12"/>
    <p:sldId id="262" r:id="rId13"/>
    <p:sldId id="267" r:id="rId14"/>
    <p:sldId id="268" r:id="rId15"/>
    <p:sldId id="269" r:id="rId16"/>
    <p:sldId id="270" r:id="rId17"/>
    <p:sldId id="271" r:id="rId18"/>
    <p:sldId id="272" r:id="rId19"/>
    <p:sldId id="273"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799" y="31"/>
      </p:cViewPr>
      <p:guideLst/>
    </p:cSldViewPr>
  </p:slideViewPr>
  <p:notesTextViewPr>
    <p:cViewPr>
      <p:scale>
        <a:sx n="1" d="1"/>
        <a:sy n="1" d="1"/>
      </p:scale>
      <p:origin x="0" y="0"/>
    </p:cViewPr>
  </p:notesTextViewPr>
  <p:sorterViewPr>
    <p:cViewPr varScale="1">
      <p:scale>
        <a:sx n="100" d="100"/>
        <a:sy n="100" d="100"/>
      </p:scale>
      <p:origin x="0" y="-102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4B10456-A68A-4A73-B5F7-19E00A7C55FB}" type="datetimeFigureOut">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293983-8089-4ACA-98B4-E1755A15530C}" type="slidenum">
              <a:rPr lang="en-GB" smtClean="0"/>
              <a:t>‹#›</a:t>
            </a:fld>
            <a:endParaRPr lang="en-GB"/>
          </a:p>
        </p:txBody>
      </p:sp>
    </p:spTree>
    <p:extLst>
      <p:ext uri="{BB962C8B-B14F-4D97-AF65-F5344CB8AC3E}">
        <p14:creationId xmlns:p14="http://schemas.microsoft.com/office/powerpoint/2010/main" val="283292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B10456-A68A-4A73-B5F7-19E00A7C55FB}" type="datetimeFigureOut">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293983-8089-4ACA-98B4-E1755A15530C}" type="slidenum">
              <a:rPr lang="en-GB" smtClean="0"/>
              <a:t>‹#›</a:t>
            </a:fld>
            <a:endParaRPr lang="en-GB"/>
          </a:p>
        </p:txBody>
      </p:sp>
    </p:spTree>
    <p:extLst>
      <p:ext uri="{BB962C8B-B14F-4D97-AF65-F5344CB8AC3E}">
        <p14:creationId xmlns:p14="http://schemas.microsoft.com/office/powerpoint/2010/main" val="3817144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B10456-A68A-4A73-B5F7-19E00A7C55FB}" type="datetimeFigureOut">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293983-8089-4ACA-98B4-E1755A15530C}" type="slidenum">
              <a:rPr lang="en-GB" smtClean="0"/>
              <a:t>‹#›</a:t>
            </a:fld>
            <a:endParaRPr lang="en-GB"/>
          </a:p>
        </p:txBody>
      </p:sp>
    </p:spTree>
    <p:extLst>
      <p:ext uri="{BB962C8B-B14F-4D97-AF65-F5344CB8AC3E}">
        <p14:creationId xmlns:p14="http://schemas.microsoft.com/office/powerpoint/2010/main" val="3857114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B10456-A68A-4A73-B5F7-19E00A7C55FB}" type="datetimeFigureOut">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293983-8089-4ACA-98B4-E1755A15530C}" type="slidenum">
              <a:rPr lang="en-GB" smtClean="0"/>
              <a:t>‹#›</a:t>
            </a:fld>
            <a:endParaRPr lang="en-GB"/>
          </a:p>
        </p:txBody>
      </p:sp>
    </p:spTree>
    <p:extLst>
      <p:ext uri="{BB962C8B-B14F-4D97-AF65-F5344CB8AC3E}">
        <p14:creationId xmlns:p14="http://schemas.microsoft.com/office/powerpoint/2010/main" val="797552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B10456-A68A-4A73-B5F7-19E00A7C55FB}" type="datetimeFigureOut">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293983-8089-4ACA-98B4-E1755A15530C}" type="slidenum">
              <a:rPr lang="en-GB" smtClean="0"/>
              <a:t>‹#›</a:t>
            </a:fld>
            <a:endParaRPr lang="en-GB"/>
          </a:p>
        </p:txBody>
      </p:sp>
    </p:spTree>
    <p:extLst>
      <p:ext uri="{BB962C8B-B14F-4D97-AF65-F5344CB8AC3E}">
        <p14:creationId xmlns:p14="http://schemas.microsoft.com/office/powerpoint/2010/main" val="926448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4B10456-A68A-4A73-B5F7-19E00A7C55FB}" type="datetimeFigureOut">
              <a:rPr lang="en-GB" smtClean="0"/>
              <a:t>15/03/2023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293983-8089-4ACA-98B4-E1755A15530C}" type="slidenum">
              <a:rPr lang="en-GB" smtClean="0"/>
              <a:t>‹#›</a:t>
            </a:fld>
            <a:endParaRPr lang="en-GB"/>
          </a:p>
        </p:txBody>
      </p:sp>
    </p:spTree>
    <p:extLst>
      <p:ext uri="{BB962C8B-B14F-4D97-AF65-F5344CB8AC3E}">
        <p14:creationId xmlns:p14="http://schemas.microsoft.com/office/powerpoint/2010/main" val="388043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4B10456-A68A-4A73-B5F7-19E00A7C55FB}" type="datetimeFigureOut">
              <a:rPr lang="en-GB" smtClean="0"/>
              <a:t>15/03/2023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293983-8089-4ACA-98B4-E1755A15530C}" type="slidenum">
              <a:rPr lang="en-GB" smtClean="0"/>
              <a:t>‹#›</a:t>
            </a:fld>
            <a:endParaRPr lang="en-GB"/>
          </a:p>
        </p:txBody>
      </p:sp>
    </p:spTree>
    <p:extLst>
      <p:ext uri="{BB962C8B-B14F-4D97-AF65-F5344CB8AC3E}">
        <p14:creationId xmlns:p14="http://schemas.microsoft.com/office/powerpoint/2010/main" val="2430041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4B10456-A68A-4A73-B5F7-19E00A7C55FB}" type="datetimeFigureOut">
              <a:rPr lang="en-GB" smtClean="0"/>
              <a:t>15/03/2023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293983-8089-4ACA-98B4-E1755A15530C}" type="slidenum">
              <a:rPr lang="en-GB" smtClean="0"/>
              <a:t>‹#›</a:t>
            </a:fld>
            <a:endParaRPr lang="en-GB"/>
          </a:p>
        </p:txBody>
      </p:sp>
    </p:spTree>
    <p:extLst>
      <p:ext uri="{BB962C8B-B14F-4D97-AF65-F5344CB8AC3E}">
        <p14:creationId xmlns:p14="http://schemas.microsoft.com/office/powerpoint/2010/main" val="3293637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10456-A68A-4A73-B5F7-19E00A7C55FB}" type="datetimeFigureOut">
              <a:rPr lang="en-GB" smtClean="0"/>
              <a:t>15/03/2023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293983-8089-4ACA-98B4-E1755A15530C}" type="slidenum">
              <a:rPr lang="en-GB" smtClean="0"/>
              <a:t>‹#›</a:t>
            </a:fld>
            <a:endParaRPr lang="en-GB"/>
          </a:p>
        </p:txBody>
      </p:sp>
    </p:spTree>
    <p:extLst>
      <p:ext uri="{BB962C8B-B14F-4D97-AF65-F5344CB8AC3E}">
        <p14:creationId xmlns:p14="http://schemas.microsoft.com/office/powerpoint/2010/main" val="228622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B10456-A68A-4A73-B5F7-19E00A7C55FB}" type="datetimeFigureOut">
              <a:rPr lang="en-GB" smtClean="0"/>
              <a:t>15/03/2023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293983-8089-4ACA-98B4-E1755A15530C}" type="slidenum">
              <a:rPr lang="en-GB" smtClean="0"/>
              <a:t>‹#›</a:t>
            </a:fld>
            <a:endParaRPr lang="en-GB"/>
          </a:p>
        </p:txBody>
      </p:sp>
    </p:spTree>
    <p:extLst>
      <p:ext uri="{BB962C8B-B14F-4D97-AF65-F5344CB8AC3E}">
        <p14:creationId xmlns:p14="http://schemas.microsoft.com/office/powerpoint/2010/main" val="966562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B10456-A68A-4A73-B5F7-19E00A7C55FB}" type="datetimeFigureOut">
              <a:rPr lang="en-GB" smtClean="0"/>
              <a:t>15/03/2023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293983-8089-4ACA-98B4-E1755A15530C}" type="slidenum">
              <a:rPr lang="en-GB" smtClean="0"/>
              <a:t>‹#›</a:t>
            </a:fld>
            <a:endParaRPr lang="en-GB"/>
          </a:p>
        </p:txBody>
      </p:sp>
    </p:spTree>
    <p:extLst>
      <p:ext uri="{BB962C8B-B14F-4D97-AF65-F5344CB8AC3E}">
        <p14:creationId xmlns:p14="http://schemas.microsoft.com/office/powerpoint/2010/main" val="294411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B10456-A68A-4A73-B5F7-19E00A7C55FB}" type="datetimeFigureOut">
              <a:rPr lang="en-GB" smtClean="0"/>
              <a:t>15/03/2023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93983-8089-4ACA-98B4-E1755A15530C}" type="slidenum">
              <a:rPr lang="en-GB" smtClean="0"/>
              <a:t>‹#›</a:t>
            </a:fld>
            <a:endParaRPr lang="en-GB"/>
          </a:p>
        </p:txBody>
      </p:sp>
    </p:spTree>
    <p:extLst>
      <p:ext uri="{BB962C8B-B14F-4D97-AF65-F5344CB8AC3E}">
        <p14:creationId xmlns:p14="http://schemas.microsoft.com/office/powerpoint/2010/main" val="1932803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909989"/>
          </a:xfrm>
        </p:spPr>
        <p:txBody>
          <a:bodyPr/>
          <a:lstStyle/>
          <a:p>
            <a:r>
              <a:rPr lang="en-GB" dirty="0" smtClean="0"/>
              <a:t>The Easter Triduum</a:t>
            </a:r>
            <a:endParaRPr lang="en-GB" dirty="0"/>
          </a:p>
        </p:txBody>
      </p:sp>
      <p:sp>
        <p:nvSpPr>
          <p:cNvPr id="5" name="Content Placeholder 4"/>
          <p:cNvSpPr>
            <a:spLocks noGrp="1"/>
          </p:cNvSpPr>
          <p:nvPr>
            <p:ph sz="half" idx="1"/>
          </p:nvPr>
        </p:nvSpPr>
        <p:spPr/>
        <p:txBody>
          <a:bodyPr>
            <a:normAutofit/>
          </a:bodyPr>
          <a:lstStyle/>
          <a:p>
            <a:pPr marL="0" indent="0">
              <a:buNone/>
            </a:pPr>
            <a:endParaRPr lang="en-GB" sz="3600" dirty="0" smtClean="0"/>
          </a:p>
          <a:p>
            <a:pPr marL="0" indent="0">
              <a:buNone/>
            </a:pPr>
            <a:r>
              <a:rPr lang="en-GB" sz="3600" dirty="0" smtClean="0"/>
              <a:t>St Augustine speaks of</a:t>
            </a:r>
          </a:p>
          <a:p>
            <a:pPr marL="0" indent="0">
              <a:buNone/>
            </a:pPr>
            <a:r>
              <a:rPr lang="en-GB" sz="3600" dirty="0" smtClean="0"/>
              <a:t>‘the three days of Christ crucified, buried and risen’</a:t>
            </a:r>
            <a:endParaRPr lang="en-GB" sz="3600"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39616" y="1121229"/>
            <a:ext cx="3246767" cy="4778828"/>
          </a:xfrm>
        </p:spPr>
      </p:pic>
    </p:spTree>
    <p:extLst>
      <p:ext uri="{BB962C8B-B14F-4D97-AF65-F5344CB8AC3E}">
        <p14:creationId xmlns:p14="http://schemas.microsoft.com/office/powerpoint/2010/main" val="3871870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martyrs of </a:t>
            </a:r>
            <a:r>
              <a:rPr lang="en-GB" dirty="0" err="1" smtClean="0"/>
              <a:t>Abitene</a:t>
            </a:r>
            <a:r>
              <a:rPr lang="en-GB" dirty="0" smtClean="0"/>
              <a:t> – 304AD</a:t>
            </a:r>
            <a:endParaRPr lang="en-GB" dirty="0"/>
          </a:p>
        </p:txBody>
      </p:sp>
      <p:sp>
        <p:nvSpPr>
          <p:cNvPr id="3" name="Content Placeholder 2"/>
          <p:cNvSpPr>
            <a:spLocks noGrp="1"/>
          </p:cNvSpPr>
          <p:nvPr>
            <p:ph sz="half" idx="1"/>
          </p:nvPr>
        </p:nvSpPr>
        <p:spPr/>
        <p:txBody>
          <a:bodyPr>
            <a:normAutofit fontScale="92500" lnSpcReduction="20000"/>
          </a:bodyPr>
          <a:lstStyle/>
          <a:p>
            <a:pPr marL="0" indent="0">
              <a:buNone/>
            </a:pPr>
            <a:r>
              <a:rPr lang="en-GB" sz="3600" dirty="0" smtClean="0"/>
              <a:t>The Emperor Diocletian prohibited Christians having the Sacred Scriptures, and gathering on Sunday to celebrate the Eucharist.</a:t>
            </a:r>
          </a:p>
          <a:p>
            <a:endParaRPr lang="en-GB" sz="3600" dirty="0"/>
          </a:p>
          <a:p>
            <a:pPr marL="0" indent="0">
              <a:buNone/>
            </a:pPr>
            <a:r>
              <a:rPr lang="en-GB" sz="3600" dirty="0" smtClean="0"/>
              <a:t>These martyrs replied: </a:t>
            </a:r>
            <a:r>
              <a:rPr lang="en-GB" sz="3600" i="1" dirty="0" smtClean="0"/>
              <a:t>sine </a:t>
            </a:r>
            <a:r>
              <a:rPr lang="en-GB" sz="3600" i="1" dirty="0" err="1" smtClean="0"/>
              <a:t>dominico</a:t>
            </a:r>
            <a:r>
              <a:rPr lang="en-GB" sz="3600" i="1" dirty="0" smtClean="0"/>
              <a:t> non </a:t>
            </a:r>
            <a:r>
              <a:rPr lang="en-GB" sz="3600" i="1" dirty="0" err="1" smtClean="0"/>
              <a:t>possumus</a:t>
            </a:r>
            <a:r>
              <a:rPr lang="en-GB" sz="3600" i="1" dirty="0" smtClean="0"/>
              <a:t> – </a:t>
            </a:r>
            <a:r>
              <a:rPr lang="en-GB" sz="3600" dirty="0" smtClean="0"/>
              <a:t>We cannot survive without Sunday.</a:t>
            </a:r>
            <a:endParaRPr lang="en-GB" sz="36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52052" y="1382486"/>
            <a:ext cx="4673251" cy="4430485"/>
          </a:xfrm>
        </p:spPr>
      </p:pic>
    </p:spTree>
    <p:extLst>
      <p:ext uri="{BB962C8B-B14F-4D97-AF65-F5344CB8AC3E}">
        <p14:creationId xmlns:p14="http://schemas.microsoft.com/office/powerpoint/2010/main" val="1449627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Liturgy of the Eucharist: First Apologia 67</a:t>
            </a:r>
            <a:endParaRPr lang="en-GB" dirty="0"/>
          </a:p>
        </p:txBody>
      </p:sp>
      <p:pic>
        <p:nvPicPr>
          <p:cNvPr id="7" name="Content Placeholder 6"/>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272982" y="2340429"/>
            <a:ext cx="2308860" cy="3446463"/>
          </a:xfrm>
        </p:spPr>
      </p:pic>
      <p:sp>
        <p:nvSpPr>
          <p:cNvPr id="6" name="Content Placeholder 5"/>
          <p:cNvSpPr>
            <a:spLocks noGrp="1"/>
          </p:cNvSpPr>
          <p:nvPr>
            <p:ph sz="quarter" idx="4294967295"/>
          </p:nvPr>
        </p:nvSpPr>
        <p:spPr>
          <a:xfrm>
            <a:off x="6085115" y="2505075"/>
            <a:ext cx="5442856" cy="3416754"/>
          </a:xfrm>
        </p:spPr>
        <p:txBody>
          <a:bodyPr>
            <a:normAutofit fontScale="92500"/>
          </a:bodyPr>
          <a:lstStyle/>
          <a:p>
            <a:pPr marL="0" indent="0">
              <a:buNone/>
            </a:pPr>
            <a:r>
              <a:rPr lang="en-GB" dirty="0"/>
              <a:t>‘Bread, wine and water are brought.’</a:t>
            </a:r>
          </a:p>
          <a:p>
            <a:pPr marL="0" indent="0">
              <a:buNone/>
            </a:pPr>
            <a:r>
              <a:rPr lang="en-GB" dirty="0"/>
              <a:t>‘The president offers prayers and thanksgivings, according to his ability, and the people say Amen.’</a:t>
            </a:r>
          </a:p>
          <a:p>
            <a:pPr marL="0" indent="0">
              <a:buNone/>
            </a:pPr>
            <a:r>
              <a:rPr lang="en-GB" dirty="0"/>
              <a:t>‘There is a distribution to each. A portion is sent to those who are absent.’</a:t>
            </a:r>
          </a:p>
          <a:p>
            <a:pPr marL="0" indent="0">
              <a:buNone/>
            </a:pPr>
            <a:r>
              <a:rPr lang="en-GB" dirty="0"/>
              <a:t>‘There is a collection for those in want.’</a:t>
            </a:r>
          </a:p>
          <a:p>
            <a:endParaRPr lang="en-GB" dirty="0"/>
          </a:p>
        </p:txBody>
      </p:sp>
    </p:spTree>
    <p:extLst>
      <p:ext uri="{BB962C8B-B14F-4D97-AF65-F5344CB8AC3E}">
        <p14:creationId xmlns:p14="http://schemas.microsoft.com/office/powerpoint/2010/main" val="3341253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Sunday: Apologia 67</a:t>
            </a:r>
            <a:endParaRPr lang="en-GB"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58913" y="2710543"/>
            <a:ext cx="5789644" cy="2220686"/>
          </a:xfrm>
        </p:spPr>
      </p:pic>
      <p:sp>
        <p:nvSpPr>
          <p:cNvPr id="3" name="Content Placeholder 2"/>
          <p:cNvSpPr>
            <a:spLocks noGrp="1"/>
          </p:cNvSpPr>
          <p:nvPr>
            <p:ph type="body" sz="half" idx="4294967295"/>
          </p:nvPr>
        </p:nvSpPr>
        <p:spPr>
          <a:xfrm>
            <a:off x="609600" y="2046513"/>
            <a:ext cx="4484914" cy="4397829"/>
          </a:xfrm>
        </p:spPr>
        <p:txBody>
          <a:bodyPr>
            <a:normAutofit/>
          </a:bodyPr>
          <a:lstStyle/>
          <a:p>
            <a:pPr marL="0" indent="0">
              <a:buNone/>
            </a:pPr>
            <a:r>
              <a:rPr lang="en-GB" sz="2800" dirty="0" smtClean="0"/>
              <a:t>The </a:t>
            </a:r>
            <a:r>
              <a:rPr lang="en-GB" sz="2800" dirty="0"/>
              <a:t>assembly happens on </a:t>
            </a:r>
            <a:r>
              <a:rPr lang="en-GB" sz="2800" dirty="0" smtClean="0"/>
              <a:t>Sunday</a:t>
            </a:r>
            <a:r>
              <a:rPr lang="en-GB" sz="2800" dirty="0" smtClean="0"/>
              <a:t>.</a:t>
            </a:r>
          </a:p>
          <a:p>
            <a:pPr marL="0" indent="0">
              <a:buNone/>
            </a:pPr>
            <a:endParaRPr lang="en-GB" sz="2800" dirty="0" smtClean="0"/>
          </a:p>
          <a:p>
            <a:pPr marL="0" indent="0">
              <a:buNone/>
            </a:pPr>
            <a:r>
              <a:rPr lang="en-GB" sz="2800" dirty="0" smtClean="0"/>
              <a:t>On the first day of the week God created the light. (Genesis 1</a:t>
            </a:r>
            <a:r>
              <a:rPr lang="en-GB" sz="2800" dirty="0" smtClean="0"/>
              <a:t>)</a:t>
            </a:r>
          </a:p>
          <a:p>
            <a:pPr marL="0" indent="0">
              <a:buNone/>
            </a:pPr>
            <a:endParaRPr lang="en-GB" sz="2800" dirty="0" smtClean="0"/>
          </a:p>
          <a:p>
            <a:pPr marL="0" indent="0">
              <a:buNone/>
            </a:pPr>
            <a:r>
              <a:rPr lang="en-GB" sz="2800" dirty="0" smtClean="0"/>
              <a:t>On the first day of the week </a:t>
            </a:r>
            <a:r>
              <a:rPr lang="en-GB" sz="2800" dirty="0"/>
              <a:t>Jesus rose from the dead. </a:t>
            </a:r>
            <a:endParaRPr lang="en-GB" sz="2800" dirty="0" smtClean="0"/>
          </a:p>
        </p:txBody>
      </p:sp>
    </p:spTree>
    <p:extLst>
      <p:ext uri="{BB962C8B-B14F-4D97-AF65-F5344CB8AC3E}">
        <p14:creationId xmlns:p14="http://schemas.microsoft.com/office/powerpoint/2010/main" val="4019970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 Thomas Aquinas (1225-1274)</a:t>
            </a:r>
            <a:endParaRPr lang="en-GB" dirty="0"/>
          </a:p>
        </p:txBody>
      </p:sp>
      <p:sp>
        <p:nvSpPr>
          <p:cNvPr id="3" name="Content Placeholder 2"/>
          <p:cNvSpPr>
            <a:spLocks noGrp="1"/>
          </p:cNvSpPr>
          <p:nvPr>
            <p:ph sz="half" idx="1"/>
          </p:nvPr>
        </p:nvSpPr>
        <p:spPr>
          <a:xfrm>
            <a:off x="838200" y="2514599"/>
            <a:ext cx="5181600" cy="3662363"/>
          </a:xfrm>
        </p:spPr>
        <p:txBody>
          <a:bodyPr>
            <a:normAutofit/>
          </a:bodyPr>
          <a:lstStyle/>
          <a:p>
            <a:pPr marL="0" indent="0">
              <a:buNone/>
            </a:pPr>
            <a:r>
              <a:rPr lang="en-GB" i="1" dirty="0" smtClean="0"/>
              <a:t>Adoro </a:t>
            </a:r>
            <a:r>
              <a:rPr lang="en-GB" i="1" dirty="0" err="1" smtClean="0"/>
              <a:t>te</a:t>
            </a:r>
            <a:r>
              <a:rPr lang="en-GB" i="1" dirty="0" smtClean="0"/>
              <a:t> devote, </a:t>
            </a:r>
            <a:r>
              <a:rPr lang="en-GB" i="1" dirty="0" err="1" smtClean="0"/>
              <a:t>latens</a:t>
            </a:r>
            <a:r>
              <a:rPr lang="en-GB" i="1" dirty="0" smtClean="0"/>
              <a:t> </a:t>
            </a:r>
            <a:r>
              <a:rPr lang="en-GB" i="1" dirty="0" err="1" smtClean="0"/>
              <a:t>Deitas</a:t>
            </a:r>
            <a:r>
              <a:rPr lang="en-GB" i="1" dirty="0" smtClean="0"/>
              <a:t>,</a:t>
            </a:r>
          </a:p>
          <a:p>
            <a:pPr marL="0" indent="0">
              <a:buNone/>
            </a:pPr>
            <a:r>
              <a:rPr lang="en-GB" i="1" dirty="0"/>
              <a:t>q</a:t>
            </a:r>
            <a:r>
              <a:rPr lang="en-GB" i="1" dirty="0" smtClean="0"/>
              <a:t>uae sub his </a:t>
            </a:r>
            <a:r>
              <a:rPr lang="en-GB" i="1" dirty="0" err="1" smtClean="0"/>
              <a:t>figuris</a:t>
            </a:r>
            <a:r>
              <a:rPr lang="en-GB" i="1" dirty="0" smtClean="0"/>
              <a:t> </a:t>
            </a:r>
            <a:r>
              <a:rPr lang="en-GB" i="1" dirty="0" err="1" smtClean="0"/>
              <a:t>vere</a:t>
            </a:r>
            <a:r>
              <a:rPr lang="en-GB" i="1" dirty="0" smtClean="0"/>
              <a:t> </a:t>
            </a:r>
            <a:r>
              <a:rPr lang="en-GB" i="1" dirty="0" err="1" smtClean="0"/>
              <a:t>latitas</a:t>
            </a:r>
            <a:endParaRPr lang="en-GB" i="1" dirty="0" smtClean="0"/>
          </a:p>
          <a:p>
            <a:endParaRPr lang="en-GB" dirty="0" smtClean="0"/>
          </a:p>
          <a:p>
            <a:pPr marL="0" indent="0">
              <a:buNone/>
            </a:pPr>
            <a:r>
              <a:rPr lang="en-GB" dirty="0" smtClean="0"/>
              <a:t>I </a:t>
            </a:r>
            <a:r>
              <a:rPr lang="en-GB" dirty="0"/>
              <a:t>adore you, hidden God</a:t>
            </a:r>
            <a:r>
              <a:rPr lang="en-GB" dirty="0" smtClean="0"/>
              <a:t>, with devotion</a:t>
            </a:r>
            <a:endParaRPr lang="en-GB" dirty="0"/>
          </a:p>
          <a:p>
            <a:pPr marL="0" indent="0">
              <a:buNone/>
            </a:pPr>
            <a:r>
              <a:rPr lang="en-GB" dirty="0"/>
              <a:t>w</a:t>
            </a:r>
            <a:r>
              <a:rPr lang="en-GB" dirty="0" smtClean="0"/>
              <a:t>ho </a:t>
            </a:r>
            <a:r>
              <a:rPr lang="en-GB" dirty="0" smtClean="0"/>
              <a:t>lie hidden beneath </a:t>
            </a:r>
            <a:r>
              <a:rPr lang="en-GB" dirty="0"/>
              <a:t>the appearances.</a:t>
            </a:r>
          </a:p>
          <a:p>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35217" y="1825625"/>
            <a:ext cx="2855565" cy="4351338"/>
          </a:xfrm>
        </p:spPr>
      </p:pic>
    </p:spTree>
    <p:extLst>
      <p:ext uri="{BB962C8B-B14F-4D97-AF65-F5344CB8AC3E}">
        <p14:creationId xmlns:p14="http://schemas.microsoft.com/office/powerpoint/2010/main" val="3813571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Adoro </a:t>
            </a:r>
            <a:r>
              <a:rPr lang="en-GB" i="1" dirty="0" err="1" smtClean="0"/>
              <a:t>te</a:t>
            </a:r>
            <a:r>
              <a:rPr lang="en-GB" i="1" dirty="0" smtClean="0"/>
              <a:t> devote</a:t>
            </a:r>
            <a:endParaRPr lang="en-GB" i="1" dirty="0"/>
          </a:p>
        </p:txBody>
      </p:sp>
      <p:sp>
        <p:nvSpPr>
          <p:cNvPr id="3" name="Content Placeholder 2"/>
          <p:cNvSpPr>
            <a:spLocks noGrp="1"/>
          </p:cNvSpPr>
          <p:nvPr>
            <p:ph sz="half" idx="1"/>
          </p:nvPr>
        </p:nvSpPr>
        <p:spPr/>
        <p:txBody>
          <a:bodyPr>
            <a:normAutofit fontScale="92500" lnSpcReduction="10000"/>
          </a:bodyPr>
          <a:lstStyle/>
          <a:p>
            <a:pPr marL="0" indent="0">
              <a:buNone/>
            </a:pPr>
            <a:r>
              <a:rPr lang="en-GB" i="1" dirty="0" smtClean="0"/>
              <a:t>Visus, </a:t>
            </a:r>
            <a:r>
              <a:rPr lang="en-GB" i="1" dirty="0" err="1" smtClean="0"/>
              <a:t>tactus</a:t>
            </a:r>
            <a:r>
              <a:rPr lang="en-GB" i="1" dirty="0" smtClean="0"/>
              <a:t>, </a:t>
            </a:r>
            <a:r>
              <a:rPr lang="en-GB" i="1" dirty="0" err="1" smtClean="0"/>
              <a:t>gustus</a:t>
            </a:r>
            <a:r>
              <a:rPr lang="en-GB" i="1" dirty="0" smtClean="0"/>
              <a:t>, in </a:t>
            </a:r>
            <a:r>
              <a:rPr lang="en-GB" i="1" dirty="0" err="1" smtClean="0"/>
              <a:t>te</a:t>
            </a:r>
            <a:r>
              <a:rPr lang="en-GB" i="1" dirty="0" smtClean="0"/>
              <a:t> </a:t>
            </a:r>
            <a:r>
              <a:rPr lang="en-GB" i="1" dirty="0" err="1" smtClean="0"/>
              <a:t>fallitur</a:t>
            </a:r>
            <a:r>
              <a:rPr lang="en-GB" i="1" dirty="0" smtClean="0"/>
              <a:t>,</a:t>
            </a:r>
          </a:p>
          <a:p>
            <a:pPr marL="0" indent="0">
              <a:buNone/>
            </a:pPr>
            <a:r>
              <a:rPr lang="en-GB" i="1" dirty="0" err="1" smtClean="0"/>
              <a:t>Sed</a:t>
            </a:r>
            <a:r>
              <a:rPr lang="en-GB" i="1" dirty="0" smtClean="0"/>
              <a:t> </a:t>
            </a:r>
            <a:r>
              <a:rPr lang="en-GB" i="1" dirty="0" err="1" smtClean="0"/>
              <a:t>auditu</a:t>
            </a:r>
            <a:r>
              <a:rPr lang="en-GB" i="1" dirty="0" smtClean="0"/>
              <a:t> solo </a:t>
            </a:r>
            <a:r>
              <a:rPr lang="en-GB" i="1" dirty="0" err="1" smtClean="0"/>
              <a:t>tuto</a:t>
            </a:r>
            <a:r>
              <a:rPr lang="en-GB" i="1" dirty="0" smtClean="0"/>
              <a:t> </a:t>
            </a:r>
            <a:r>
              <a:rPr lang="en-GB" i="1" dirty="0" err="1" smtClean="0"/>
              <a:t>creditur</a:t>
            </a:r>
            <a:r>
              <a:rPr lang="en-GB" i="1" dirty="0" smtClean="0"/>
              <a:t>:</a:t>
            </a:r>
          </a:p>
          <a:p>
            <a:pPr marL="0" indent="0">
              <a:buNone/>
            </a:pPr>
            <a:r>
              <a:rPr lang="en-GB" i="1" dirty="0" smtClean="0"/>
              <a:t>Credo </a:t>
            </a:r>
            <a:r>
              <a:rPr lang="en-GB" i="1" dirty="0" err="1" smtClean="0"/>
              <a:t>quidquid</a:t>
            </a:r>
            <a:r>
              <a:rPr lang="en-GB" i="1" dirty="0" smtClean="0"/>
              <a:t> </a:t>
            </a:r>
            <a:r>
              <a:rPr lang="en-GB" i="1" dirty="0" err="1" smtClean="0"/>
              <a:t>dixit</a:t>
            </a:r>
            <a:r>
              <a:rPr lang="en-GB" i="1" dirty="0" smtClean="0"/>
              <a:t> Dei </a:t>
            </a:r>
            <a:r>
              <a:rPr lang="en-GB" i="1" dirty="0" err="1" smtClean="0"/>
              <a:t>Filius</a:t>
            </a:r>
            <a:endParaRPr lang="en-GB" i="1" dirty="0" smtClean="0"/>
          </a:p>
          <a:p>
            <a:pPr marL="0" indent="0">
              <a:buNone/>
            </a:pPr>
            <a:r>
              <a:rPr lang="en-GB" i="1" dirty="0" smtClean="0"/>
              <a:t>Nil hoc </a:t>
            </a:r>
            <a:r>
              <a:rPr lang="en-GB" i="1" dirty="0" err="1" smtClean="0"/>
              <a:t>verbo</a:t>
            </a:r>
            <a:r>
              <a:rPr lang="en-GB" i="1" dirty="0" smtClean="0"/>
              <a:t> </a:t>
            </a:r>
            <a:r>
              <a:rPr lang="en-GB" i="1" dirty="0" err="1" smtClean="0"/>
              <a:t>veritatis</a:t>
            </a:r>
            <a:r>
              <a:rPr lang="en-GB" i="1" dirty="0" smtClean="0"/>
              <a:t> </a:t>
            </a:r>
            <a:r>
              <a:rPr lang="en-GB" i="1" dirty="0" err="1" smtClean="0"/>
              <a:t>verius</a:t>
            </a:r>
            <a:r>
              <a:rPr lang="en-GB" i="1" dirty="0" smtClean="0"/>
              <a:t>.</a:t>
            </a:r>
          </a:p>
          <a:p>
            <a:endParaRPr lang="en-GB" i="1" dirty="0"/>
          </a:p>
          <a:p>
            <a:pPr marL="0" indent="0">
              <a:buNone/>
            </a:pPr>
            <a:r>
              <a:rPr lang="en-GB" dirty="0" smtClean="0"/>
              <a:t>Sight</a:t>
            </a:r>
            <a:r>
              <a:rPr lang="en-GB" dirty="0"/>
              <a:t>, touch, taste do not work here,</a:t>
            </a:r>
          </a:p>
          <a:p>
            <a:pPr marL="0" indent="0">
              <a:buNone/>
            </a:pPr>
            <a:r>
              <a:rPr lang="en-GB" dirty="0"/>
              <a:t>But hearing does: I believe what the Son of God said:</a:t>
            </a:r>
          </a:p>
          <a:p>
            <a:pPr marL="0" indent="0">
              <a:buNone/>
            </a:pPr>
            <a:r>
              <a:rPr lang="en-GB" dirty="0"/>
              <a:t>There is nothing more true than his word of truth.</a:t>
            </a:r>
          </a:p>
          <a:p>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47566" y="990600"/>
            <a:ext cx="3850874" cy="5186363"/>
          </a:xfrm>
        </p:spPr>
      </p:pic>
    </p:spTree>
    <p:extLst>
      <p:ext uri="{BB962C8B-B14F-4D97-AF65-F5344CB8AC3E}">
        <p14:creationId xmlns:p14="http://schemas.microsoft.com/office/powerpoint/2010/main" val="1672395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Adoro </a:t>
            </a:r>
            <a:r>
              <a:rPr lang="en-GB" i="1" dirty="0" err="1" smtClean="0"/>
              <a:t>te</a:t>
            </a:r>
            <a:r>
              <a:rPr lang="en-GB" i="1" dirty="0" smtClean="0"/>
              <a:t> devote - </a:t>
            </a:r>
            <a:endParaRPr lang="en-GB" i="1" dirty="0"/>
          </a:p>
        </p:txBody>
      </p:sp>
      <p:sp>
        <p:nvSpPr>
          <p:cNvPr id="3" name="Content Placeholder 2"/>
          <p:cNvSpPr>
            <a:spLocks noGrp="1"/>
          </p:cNvSpPr>
          <p:nvPr>
            <p:ph sz="half" idx="1"/>
          </p:nvPr>
        </p:nvSpPr>
        <p:spPr/>
        <p:txBody>
          <a:bodyPr>
            <a:normAutofit fontScale="85000" lnSpcReduction="10000"/>
          </a:bodyPr>
          <a:lstStyle/>
          <a:p>
            <a:pPr marL="0" indent="0">
              <a:buNone/>
            </a:pPr>
            <a:r>
              <a:rPr lang="en-GB" i="1" dirty="0" smtClean="0"/>
              <a:t>In </a:t>
            </a:r>
            <a:r>
              <a:rPr lang="en-GB" i="1" dirty="0" err="1" smtClean="0"/>
              <a:t>cruce</a:t>
            </a:r>
            <a:r>
              <a:rPr lang="en-GB" i="1" dirty="0" smtClean="0"/>
              <a:t> </a:t>
            </a:r>
            <a:r>
              <a:rPr lang="en-GB" i="1" dirty="0" err="1" smtClean="0"/>
              <a:t>latebat</a:t>
            </a:r>
            <a:r>
              <a:rPr lang="en-GB" i="1" dirty="0" smtClean="0"/>
              <a:t> sola </a:t>
            </a:r>
            <a:r>
              <a:rPr lang="en-GB" i="1" dirty="0" err="1" smtClean="0"/>
              <a:t>Deitas</a:t>
            </a:r>
            <a:r>
              <a:rPr lang="en-GB" i="1" dirty="0" smtClean="0"/>
              <a:t>,</a:t>
            </a:r>
          </a:p>
          <a:p>
            <a:pPr marL="0" indent="0">
              <a:buNone/>
            </a:pPr>
            <a:r>
              <a:rPr lang="en-GB" i="1" dirty="0"/>
              <a:t>a</a:t>
            </a:r>
            <a:r>
              <a:rPr lang="en-GB" i="1" dirty="0" smtClean="0"/>
              <a:t>t hic </a:t>
            </a:r>
            <a:r>
              <a:rPr lang="en-GB" i="1" dirty="0" err="1" smtClean="0"/>
              <a:t>latet</a:t>
            </a:r>
            <a:r>
              <a:rPr lang="en-GB" i="1" dirty="0" smtClean="0"/>
              <a:t> </a:t>
            </a:r>
            <a:r>
              <a:rPr lang="en-GB" i="1" dirty="0" err="1" smtClean="0"/>
              <a:t>simul</a:t>
            </a:r>
            <a:r>
              <a:rPr lang="en-GB" i="1" dirty="0" smtClean="0"/>
              <a:t> et </a:t>
            </a:r>
            <a:r>
              <a:rPr lang="en-GB" i="1" dirty="0" err="1" smtClean="0"/>
              <a:t>humanitas</a:t>
            </a:r>
            <a:r>
              <a:rPr lang="en-GB" i="1" dirty="0" smtClean="0"/>
              <a:t>:</a:t>
            </a:r>
          </a:p>
          <a:p>
            <a:pPr marL="0" indent="0">
              <a:buNone/>
            </a:pPr>
            <a:r>
              <a:rPr lang="en-GB" i="1" dirty="0"/>
              <a:t>a</a:t>
            </a:r>
            <a:r>
              <a:rPr lang="en-GB" i="1" dirty="0" smtClean="0"/>
              <a:t>mbo </a:t>
            </a:r>
            <a:r>
              <a:rPr lang="en-GB" i="1" dirty="0" err="1" smtClean="0"/>
              <a:t>tamen</a:t>
            </a:r>
            <a:r>
              <a:rPr lang="en-GB" i="1" dirty="0" smtClean="0"/>
              <a:t> </a:t>
            </a:r>
            <a:r>
              <a:rPr lang="en-GB" i="1" dirty="0" err="1" smtClean="0"/>
              <a:t>credens</a:t>
            </a:r>
            <a:r>
              <a:rPr lang="en-GB" i="1" dirty="0" smtClean="0"/>
              <a:t> </a:t>
            </a:r>
            <a:r>
              <a:rPr lang="en-GB" i="1" dirty="0" err="1" smtClean="0"/>
              <a:t>atque</a:t>
            </a:r>
            <a:r>
              <a:rPr lang="en-GB" i="1" dirty="0" smtClean="0"/>
              <a:t> </a:t>
            </a:r>
            <a:r>
              <a:rPr lang="en-GB" i="1" dirty="0" err="1" smtClean="0"/>
              <a:t>confitens</a:t>
            </a:r>
            <a:r>
              <a:rPr lang="en-GB" i="1" dirty="0" smtClean="0"/>
              <a:t>,</a:t>
            </a:r>
          </a:p>
          <a:p>
            <a:pPr marL="0" indent="0">
              <a:buNone/>
            </a:pPr>
            <a:r>
              <a:rPr lang="en-GB" i="1" dirty="0" err="1"/>
              <a:t>p</a:t>
            </a:r>
            <a:r>
              <a:rPr lang="en-GB" i="1" dirty="0" err="1" smtClean="0"/>
              <a:t>eto</a:t>
            </a:r>
            <a:r>
              <a:rPr lang="en-GB" i="1" dirty="0" smtClean="0"/>
              <a:t> quod </a:t>
            </a:r>
            <a:r>
              <a:rPr lang="en-GB" i="1" dirty="0" err="1" smtClean="0"/>
              <a:t>petivit</a:t>
            </a:r>
            <a:r>
              <a:rPr lang="en-GB" i="1" dirty="0" smtClean="0"/>
              <a:t> </a:t>
            </a:r>
            <a:r>
              <a:rPr lang="en-GB" i="1" dirty="0" err="1" smtClean="0"/>
              <a:t>latro</a:t>
            </a:r>
            <a:r>
              <a:rPr lang="en-GB" i="1" dirty="0" smtClean="0"/>
              <a:t> </a:t>
            </a:r>
            <a:r>
              <a:rPr lang="en-GB" i="1" dirty="0" err="1" smtClean="0"/>
              <a:t>poenitens</a:t>
            </a:r>
            <a:endParaRPr lang="en-GB" i="1" dirty="0" smtClean="0"/>
          </a:p>
          <a:p>
            <a:endParaRPr lang="en-GB" i="1" dirty="0"/>
          </a:p>
          <a:p>
            <a:pPr marL="0" indent="0">
              <a:buNone/>
            </a:pPr>
            <a:r>
              <a:rPr lang="en-GB" dirty="0" smtClean="0"/>
              <a:t>On </a:t>
            </a:r>
            <a:r>
              <a:rPr lang="en-GB" dirty="0"/>
              <a:t>the cross your deity was hidden,</a:t>
            </a:r>
          </a:p>
          <a:p>
            <a:pPr marL="0" indent="0">
              <a:buNone/>
            </a:pPr>
            <a:r>
              <a:rPr lang="en-GB" dirty="0"/>
              <a:t>b</a:t>
            </a:r>
            <a:r>
              <a:rPr lang="en-GB" dirty="0" smtClean="0"/>
              <a:t>ut </a:t>
            </a:r>
            <a:r>
              <a:rPr lang="en-GB" dirty="0"/>
              <a:t>here your humanity is also </a:t>
            </a:r>
            <a:r>
              <a:rPr lang="en-GB" dirty="0" smtClean="0"/>
              <a:t>hidden:</a:t>
            </a:r>
            <a:endParaRPr lang="en-GB" dirty="0"/>
          </a:p>
          <a:p>
            <a:pPr marL="0" indent="0">
              <a:buNone/>
            </a:pPr>
            <a:r>
              <a:rPr lang="en-GB" dirty="0"/>
              <a:t>b</a:t>
            </a:r>
            <a:r>
              <a:rPr lang="en-GB" dirty="0" smtClean="0"/>
              <a:t>elieving </a:t>
            </a:r>
            <a:r>
              <a:rPr lang="en-GB" dirty="0"/>
              <a:t>in both, that you are God and man,</a:t>
            </a:r>
          </a:p>
          <a:p>
            <a:pPr marL="0" indent="0">
              <a:buNone/>
            </a:pPr>
            <a:r>
              <a:rPr lang="en-GB" dirty="0"/>
              <a:t>I ask what the penitent thief asked.</a:t>
            </a:r>
          </a:p>
          <a:p>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24818" y="1948543"/>
            <a:ext cx="5302366" cy="3439886"/>
          </a:xfrm>
        </p:spPr>
      </p:pic>
    </p:spTree>
    <p:extLst>
      <p:ext uri="{BB962C8B-B14F-4D97-AF65-F5344CB8AC3E}">
        <p14:creationId xmlns:p14="http://schemas.microsoft.com/office/powerpoint/2010/main" val="2520056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Adoro </a:t>
            </a:r>
            <a:r>
              <a:rPr lang="en-GB" i="1" dirty="0" err="1" smtClean="0"/>
              <a:t>te</a:t>
            </a:r>
            <a:r>
              <a:rPr lang="en-GB" i="1" dirty="0" smtClean="0"/>
              <a:t> devote</a:t>
            </a:r>
            <a:endParaRPr lang="en-GB" i="1" dirty="0"/>
          </a:p>
        </p:txBody>
      </p:sp>
      <p:sp>
        <p:nvSpPr>
          <p:cNvPr id="3" name="Content Placeholder 2"/>
          <p:cNvSpPr>
            <a:spLocks noGrp="1"/>
          </p:cNvSpPr>
          <p:nvPr>
            <p:ph sz="half" idx="1"/>
          </p:nvPr>
        </p:nvSpPr>
        <p:spPr/>
        <p:txBody>
          <a:bodyPr>
            <a:normAutofit fontScale="92500" lnSpcReduction="10000"/>
          </a:bodyPr>
          <a:lstStyle/>
          <a:p>
            <a:pPr marL="0" indent="0">
              <a:buNone/>
            </a:pPr>
            <a:r>
              <a:rPr lang="en-GB" i="1" dirty="0" smtClean="0"/>
              <a:t>Jesu, </a:t>
            </a:r>
            <a:r>
              <a:rPr lang="en-GB" i="1" dirty="0" err="1" smtClean="0"/>
              <a:t>quem</a:t>
            </a:r>
            <a:r>
              <a:rPr lang="en-GB" i="1" dirty="0" smtClean="0"/>
              <a:t> </a:t>
            </a:r>
            <a:r>
              <a:rPr lang="en-GB" i="1" dirty="0" err="1" smtClean="0"/>
              <a:t>velatum</a:t>
            </a:r>
            <a:r>
              <a:rPr lang="en-GB" i="1" dirty="0" smtClean="0"/>
              <a:t> </a:t>
            </a:r>
            <a:r>
              <a:rPr lang="en-GB" i="1" dirty="0" err="1" smtClean="0"/>
              <a:t>nunc</a:t>
            </a:r>
            <a:r>
              <a:rPr lang="en-GB" i="1" dirty="0" smtClean="0"/>
              <a:t> </a:t>
            </a:r>
            <a:r>
              <a:rPr lang="en-GB" i="1" dirty="0" err="1" smtClean="0"/>
              <a:t>aspicio</a:t>
            </a:r>
            <a:r>
              <a:rPr lang="en-GB" i="1" dirty="0" smtClean="0"/>
              <a:t>,</a:t>
            </a:r>
          </a:p>
          <a:p>
            <a:pPr marL="0" indent="0">
              <a:buNone/>
            </a:pPr>
            <a:r>
              <a:rPr lang="en-GB" i="1" dirty="0" err="1" smtClean="0"/>
              <a:t>oro</a:t>
            </a:r>
            <a:r>
              <a:rPr lang="en-GB" i="1" dirty="0" smtClean="0"/>
              <a:t> fiat </a:t>
            </a:r>
            <a:r>
              <a:rPr lang="en-GB" i="1" dirty="0" err="1" smtClean="0"/>
              <a:t>illud</a:t>
            </a:r>
            <a:r>
              <a:rPr lang="en-GB" i="1" dirty="0" smtClean="0"/>
              <a:t>, quod tam </a:t>
            </a:r>
            <a:r>
              <a:rPr lang="en-GB" i="1" dirty="0" err="1" smtClean="0"/>
              <a:t>sitio</a:t>
            </a:r>
            <a:r>
              <a:rPr lang="en-GB" i="1" dirty="0" smtClean="0"/>
              <a:t>:</a:t>
            </a:r>
          </a:p>
          <a:p>
            <a:pPr marL="0" indent="0">
              <a:buNone/>
            </a:pPr>
            <a:r>
              <a:rPr lang="en-GB" i="1" dirty="0" err="1"/>
              <a:t>u</a:t>
            </a:r>
            <a:r>
              <a:rPr lang="en-GB" i="1" dirty="0" err="1" smtClean="0"/>
              <a:t>t</a:t>
            </a:r>
            <a:r>
              <a:rPr lang="en-GB" i="1" dirty="0" smtClean="0"/>
              <a:t>, </a:t>
            </a:r>
            <a:r>
              <a:rPr lang="en-GB" i="1" dirty="0" err="1" smtClean="0"/>
              <a:t>te</a:t>
            </a:r>
            <a:r>
              <a:rPr lang="en-GB" i="1" dirty="0" smtClean="0"/>
              <a:t> </a:t>
            </a:r>
            <a:r>
              <a:rPr lang="en-GB" i="1" dirty="0" err="1" smtClean="0"/>
              <a:t>revelata</a:t>
            </a:r>
            <a:r>
              <a:rPr lang="en-GB" i="1" dirty="0" smtClean="0"/>
              <a:t> </a:t>
            </a:r>
            <a:r>
              <a:rPr lang="en-GB" i="1" dirty="0" err="1" smtClean="0"/>
              <a:t>cernens</a:t>
            </a:r>
            <a:r>
              <a:rPr lang="en-GB" i="1" dirty="0" smtClean="0"/>
              <a:t> facie,</a:t>
            </a:r>
          </a:p>
          <a:p>
            <a:pPr marL="0" indent="0">
              <a:buNone/>
            </a:pPr>
            <a:r>
              <a:rPr lang="en-GB" i="1" dirty="0" err="1" smtClean="0"/>
              <a:t>Visu</a:t>
            </a:r>
            <a:r>
              <a:rPr lang="en-GB" i="1" dirty="0" smtClean="0"/>
              <a:t> sim </a:t>
            </a:r>
            <a:r>
              <a:rPr lang="en-GB" i="1" dirty="0" err="1" smtClean="0"/>
              <a:t>beatus</a:t>
            </a:r>
            <a:r>
              <a:rPr lang="en-GB" i="1" dirty="0" smtClean="0"/>
              <a:t> </a:t>
            </a:r>
            <a:r>
              <a:rPr lang="en-GB" i="1" dirty="0" err="1" smtClean="0"/>
              <a:t>tuae</a:t>
            </a:r>
            <a:r>
              <a:rPr lang="en-GB" i="1" dirty="0" smtClean="0"/>
              <a:t> </a:t>
            </a:r>
            <a:r>
              <a:rPr lang="en-GB" i="1" dirty="0" err="1" smtClean="0"/>
              <a:t>gloriae</a:t>
            </a:r>
            <a:r>
              <a:rPr lang="en-GB" i="1" dirty="0" smtClean="0"/>
              <a:t>. Amen.</a:t>
            </a:r>
          </a:p>
          <a:p>
            <a:endParaRPr lang="en-GB" dirty="0" smtClean="0"/>
          </a:p>
          <a:p>
            <a:pPr marL="0" indent="0">
              <a:buNone/>
            </a:pPr>
            <a:r>
              <a:rPr lang="en-GB" dirty="0" smtClean="0"/>
              <a:t>Jesus</a:t>
            </a:r>
            <a:r>
              <a:rPr lang="en-GB" dirty="0"/>
              <a:t>, I see you hidden </a:t>
            </a:r>
            <a:r>
              <a:rPr lang="en-GB" dirty="0" smtClean="0"/>
              <a:t>now, but </a:t>
            </a:r>
            <a:r>
              <a:rPr lang="en-GB" dirty="0"/>
              <a:t>I pray that what I thirst for will come true:</a:t>
            </a:r>
          </a:p>
          <a:p>
            <a:pPr marL="0" indent="0">
              <a:buNone/>
            </a:pPr>
            <a:r>
              <a:rPr lang="en-GB" dirty="0" smtClean="0"/>
              <a:t>when </a:t>
            </a:r>
            <a:r>
              <a:rPr lang="en-GB" dirty="0"/>
              <a:t>your face is </a:t>
            </a:r>
            <a:r>
              <a:rPr lang="en-GB" dirty="0" smtClean="0"/>
              <a:t>revealed, may </a:t>
            </a:r>
            <a:r>
              <a:rPr lang="en-GB" dirty="0"/>
              <a:t>I be blessed by the vision of your glory.</a:t>
            </a:r>
          </a:p>
          <a:p>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62800" y="1338943"/>
            <a:ext cx="4075890" cy="5020632"/>
          </a:xfrm>
        </p:spPr>
      </p:pic>
    </p:spTree>
    <p:extLst>
      <p:ext uri="{BB962C8B-B14F-4D97-AF65-F5344CB8AC3E}">
        <p14:creationId xmlns:p14="http://schemas.microsoft.com/office/powerpoint/2010/main" val="396046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Bread for the world </a:t>
            </a:r>
            <a:r>
              <a:rPr lang="en-GB" dirty="0" smtClean="0"/>
              <a:t>– Bernadette Farrell</a:t>
            </a:r>
            <a:endParaRPr lang="en-GB" i="1" dirty="0"/>
          </a:p>
        </p:txBody>
      </p:sp>
      <p:sp>
        <p:nvSpPr>
          <p:cNvPr id="5" name="Content Placeholder 4"/>
          <p:cNvSpPr>
            <a:spLocks noGrp="1"/>
          </p:cNvSpPr>
          <p:nvPr>
            <p:ph sz="half" idx="1"/>
          </p:nvPr>
        </p:nvSpPr>
        <p:spPr>
          <a:xfrm>
            <a:off x="424543" y="1825625"/>
            <a:ext cx="6237513" cy="4684032"/>
          </a:xfrm>
        </p:spPr>
        <p:txBody>
          <a:bodyPr>
            <a:normAutofit/>
          </a:bodyPr>
          <a:lstStyle/>
          <a:p>
            <a:pPr marL="0" indent="0">
              <a:buNone/>
            </a:pPr>
            <a:r>
              <a:rPr lang="en-GB" dirty="0" smtClean="0"/>
              <a:t>‘Bread for the world, a world of hunger,</a:t>
            </a:r>
          </a:p>
          <a:p>
            <a:pPr marL="0" indent="0">
              <a:buNone/>
            </a:pPr>
            <a:r>
              <a:rPr lang="en-GB" dirty="0" smtClean="0"/>
              <a:t>Wine for all peoples, people who thirst.</a:t>
            </a:r>
          </a:p>
          <a:p>
            <a:pPr marL="0" indent="0">
              <a:buNone/>
            </a:pPr>
            <a:r>
              <a:rPr lang="en-GB" dirty="0" smtClean="0"/>
              <a:t>May we who eat be bread for others.</a:t>
            </a:r>
          </a:p>
          <a:p>
            <a:pPr marL="0" indent="0">
              <a:buNone/>
            </a:pPr>
            <a:r>
              <a:rPr lang="en-GB" dirty="0" smtClean="0"/>
              <a:t>May we who drink pour out our love.’</a:t>
            </a:r>
          </a:p>
          <a:p>
            <a:pPr marL="0" indent="0">
              <a:buNone/>
            </a:pPr>
            <a:endParaRPr lang="en-GB" dirty="0"/>
          </a:p>
          <a:p>
            <a:pPr marL="0" indent="0">
              <a:buNone/>
            </a:pPr>
            <a:r>
              <a:rPr lang="en-GB" dirty="0" smtClean="0"/>
              <a:t>‘Lord Jesus Christ, you are the bread of life…..’</a:t>
            </a:r>
          </a:p>
          <a:p>
            <a:pPr marL="0" indent="0">
              <a:buNone/>
            </a:pPr>
            <a:r>
              <a:rPr lang="en-GB" dirty="0" smtClean="0"/>
              <a:t>‘Lord Jesus Christ, you are the wine of peace….’</a:t>
            </a:r>
            <a:endParaRPr lang="en-GB"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46510" y="1825625"/>
            <a:ext cx="2904517" cy="4351338"/>
          </a:xfrm>
        </p:spPr>
      </p:pic>
    </p:spTree>
    <p:extLst>
      <p:ext uri="{BB962C8B-B14F-4D97-AF65-F5344CB8AC3E}">
        <p14:creationId xmlns:p14="http://schemas.microsoft.com/office/powerpoint/2010/main" val="3345043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Pope Francis – </a:t>
            </a:r>
            <a:r>
              <a:rPr lang="en-GB" i="1" dirty="0" err="1" smtClean="0"/>
              <a:t>Desiderio</a:t>
            </a:r>
            <a:r>
              <a:rPr lang="en-GB" i="1" dirty="0" smtClean="0"/>
              <a:t> </a:t>
            </a:r>
            <a:r>
              <a:rPr lang="en-GB" i="1" dirty="0" err="1" smtClean="0"/>
              <a:t>desideravi</a:t>
            </a:r>
            <a:r>
              <a:rPr lang="en-GB" dirty="0" smtClean="0"/>
              <a:t>  (2023)</a:t>
            </a:r>
            <a:endParaRPr lang="en-GB" dirty="0"/>
          </a:p>
        </p:txBody>
      </p:sp>
      <p:sp>
        <p:nvSpPr>
          <p:cNvPr id="3" name="Content Placeholder 2"/>
          <p:cNvSpPr>
            <a:spLocks noGrp="1"/>
          </p:cNvSpPr>
          <p:nvPr>
            <p:ph sz="half" idx="1"/>
          </p:nvPr>
        </p:nvSpPr>
        <p:spPr>
          <a:xfrm>
            <a:off x="838200" y="2144485"/>
            <a:ext cx="5181600" cy="4032477"/>
          </a:xfrm>
        </p:spPr>
        <p:txBody>
          <a:bodyPr/>
          <a:lstStyle/>
          <a:p>
            <a:pPr marL="0" indent="0">
              <a:buNone/>
            </a:pPr>
            <a:r>
              <a:rPr lang="en-GB" dirty="0" smtClean="0"/>
              <a:t>‘We </a:t>
            </a:r>
            <a:r>
              <a:rPr lang="en-GB" dirty="0"/>
              <a:t>may not even be aware of it, but every time we go to Mass, the first reason is that we are drawn there by his desire for </a:t>
            </a:r>
            <a:r>
              <a:rPr lang="en-GB" dirty="0" smtClean="0"/>
              <a:t>us.’ </a:t>
            </a:r>
            <a:r>
              <a:rPr lang="en-GB" dirty="0"/>
              <a:t>(n.6</a:t>
            </a:r>
            <a:r>
              <a:rPr lang="en-GB" dirty="0" smtClean="0"/>
              <a:t>)</a:t>
            </a:r>
          </a:p>
          <a:p>
            <a:pPr marL="0" indent="0">
              <a:buNone/>
            </a:pPr>
            <a:r>
              <a:rPr lang="en-GB" dirty="0"/>
              <a:t>‘The Church has always protected as its most precious treasure the command of the Lord: Do this in memory of me.’ (n.8) </a:t>
            </a:r>
          </a:p>
          <a:p>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277233"/>
            <a:ext cx="5181600" cy="3448119"/>
          </a:xfrm>
        </p:spPr>
      </p:pic>
    </p:spTree>
    <p:extLst>
      <p:ext uri="{BB962C8B-B14F-4D97-AF65-F5344CB8AC3E}">
        <p14:creationId xmlns:p14="http://schemas.microsoft.com/office/powerpoint/2010/main" val="444443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676400" y="365125"/>
            <a:ext cx="10515600" cy="1325563"/>
          </a:xfrm>
        </p:spPr>
        <p:txBody>
          <a:bodyPr/>
          <a:lstStyle/>
          <a:p>
            <a:r>
              <a:rPr lang="en-GB" dirty="0" smtClean="0"/>
              <a:t>Pope Francis – </a:t>
            </a:r>
            <a:r>
              <a:rPr lang="en-GB" i="1" dirty="0" err="1" smtClean="0"/>
              <a:t>Desiderio</a:t>
            </a:r>
            <a:r>
              <a:rPr lang="en-GB" i="1" dirty="0" smtClean="0"/>
              <a:t> </a:t>
            </a:r>
            <a:r>
              <a:rPr lang="en-GB" i="1" dirty="0" err="1" smtClean="0"/>
              <a:t>desideravi</a:t>
            </a:r>
            <a:r>
              <a:rPr lang="en-GB" i="1" dirty="0" smtClean="0"/>
              <a:t> </a:t>
            </a:r>
            <a:r>
              <a:rPr lang="en-GB" dirty="0" smtClean="0"/>
              <a:t>(2023)</a:t>
            </a:r>
            <a:endParaRPr lang="en-GB" dirty="0"/>
          </a:p>
        </p:txBody>
      </p:sp>
      <p:sp>
        <p:nvSpPr>
          <p:cNvPr id="9" name="Content Placeholder 8"/>
          <p:cNvSpPr>
            <a:spLocks noGrp="1"/>
          </p:cNvSpPr>
          <p:nvPr>
            <p:ph sz="half" idx="4294967295"/>
          </p:nvPr>
        </p:nvSpPr>
        <p:spPr>
          <a:xfrm>
            <a:off x="1132114" y="2046514"/>
            <a:ext cx="5072742" cy="4143149"/>
          </a:xfrm>
        </p:spPr>
        <p:txBody>
          <a:bodyPr>
            <a:normAutofit/>
          </a:bodyPr>
          <a:lstStyle/>
          <a:p>
            <a:pPr marL="0" indent="0">
              <a:buNone/>
            </a:pPr>
            <a:r>
              <a:rPr lang="en-GB" dirty="0" smtClean="0"/>
              <a:t>‘</a:t>
            </a:r>
            <a:r>
              <a:rPr lang="en-GB" dirty="0"/>
              <a:t>I am Nicodemus, the Samaritan woman at the well, the man possessed by demons, the paralytic in the house of Peter, the sinful woman pardoned at the feast, the woman afflicted by haemorrhages, the daughter of </a:t>
            </a:r>
            <a:r>
              <a:rPr lang="en-GB" dirty="0" err="1"/>
              <a:t>Jairus</a:t>
            </a:r>
            <a:r>
              <a:rPr lang="en-GB" dirty="0"/>
              <a:t>, the blind man of Jericho, Zacchaeus, Lazarus, the thief on the cross, Peter forgiven.’ (n.11)</a:t>
            </a:r>
          </a:p>
          <a:p>
            <a:endParaRPr lang="en-GB" dirty="0"/>
          </a:p>
        </p:txBody>
      </p:sp>
      <p:pic>
        <p:nvPicPr>
          <p:cNvPr id="12" name="Content Placeholder 11"/>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7674429" y="1765300"/>
            <a:ext cx="4071257" cy="4424363"/>
          </a:xfrm>
        </p:spPr>
      </p:pic>
    </p:spTree>
    <p:extLst>
      <p:ext uri="{BB962C8B-B14F-4D97-AF65-F5344CB8AC3E}">
        <p14:creationId xmlns:p14="http://schemas.microsoft.com/office/powerpoint/2010/main" val="2811047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626961"/>
          </a:xfrm>
        </p:spPr>
        <p:txBody>
          <a:bodyPr/>
          <a:lstStyle/>
          <a:p>
            <a:r>
              <a:rPr lang="en-GB" dirty="0" smtClean="0"/>
              <a:t>St Paul</a:t>
            </a:r>
            <a:br>
              <a:rPr lang="en-GB" dirty="0" smtClean="0"/>
            </a:br>
            <a:r>
              <a:rPr lang="en-GB" dirty="0" smtClean="0"/>
              <a:t>1 Corinthians 11</a:t>
            </a:r>
            <a:endParaRPr lang="en-GB" dirty="0"/>
          </a:p>
        </p:txBody>
      </p:sp>
      <p:sp>
        <p:nvSpPr>
          <p:cNvPr id="5" name="Content Placeholder 4"/>
          <p:cNvSpPr>
            <a:spLocks noGrp="1"/>
          </p:cNvSpPr>
          <p:nvPr>
            <p:ph sz="half" idx="1"/>
          </p:nvPr>
        </p:nvSpPr>
        <p:spPr>
          <a:xfrm>
            <a:off x="838200" y="2373085"/>
            <a:ext cx="5181600" cy="3803877"/>
          </a:xfrm>
        </p:spPr>
        <p:txBody>
          <a:bodyPr>
            <a:noAutofit/>
          </a:bodyPr>
          <a:lstStyle/>
          <a:p>
            <a:pPr marL="0" indent="0">
              <a:buNone/>
            </a:pPr>
            <a:r>
              <a:rPr lang="en-GB" sz="3200" dirty="0" smtClean="0"/>
              <a:t>V.23 I </a:t>
            </a:r>
            <a:r>
              <a:rPr lang="en-GB" sz="3200" i="1" dirty="0" smtClean="0"/>
              <a:t>received</a:t>
            </a:r>
            <a:r>
              <a:rPr lang="en-GB" sz="3200" dirty="0" smtClean="0"/>
              <a:t> from the Lord what I </a:t>
            </a:r>
            <a:r>
              <a:rPr lang="en-GB" sz="3200" i="1" dirty="0" smtClean="0"/>
              <a:t>passed on</a:t>
            </a:r>
            <a:r>
              <a:rPr lang="en-GB" sz="3200" dirty="0" smtClean="0"/>
              <a:t> to you. That on the night he was betrayed the Lord Jesus </a:t>
            </a:r>
            <a:r>
              <a:rPr lang="en-GB" sz="3200" i="1" dirty="0" smtClean="0"/>
              <a:t>took bread</a:t>
            </a:r>
          </a:p>
          <a:p>
            <a:pPr marL="0" indent="0">
              <a:buNone/>
            </a:pPr>
            <a:r>
              <a:rPr lang="en-GB" sz="3200" dirty="0" smtClean="0"/>
              <a:t>V.24 and </a:t>
            </a:r>
            <a:r>
              <a:rPr lang="en-GB" sz="3200" i="1" dirty="0" smtClean="0"/>
              <a:t>having given thanks</a:t>
            </a:r>
            <a:r>
              <a:rPr lang="en-GB" sz="3200" dirty="0" smtClean="0"/>
              <a:t> he </a:t>
            </a:r>
            <a:r>
              <a:rPr lang="en-GB" sz="3200" i="1" dirty="0" smtClean="0"/>
              <a:t>blessed </a:t>
            </a:r>
            <a:r>
              <a:rPr lang="en-GB" sz="3200" dirty="0" smtClean="0"/>
              <a:t> it and </a:t>
            </a:r>
            <a:r>
              <a:rPr lang="en-GB" sz="3200" i="1" dirty="0" smtClean="0"/>
              <a:t>said: This is my body which is for you. Do this in memory of me.</a:t>
            </a:r>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54256" y="411456"/>
            <a:ext cx="2730715" cy="6043773"/>
          </a:xfrm>
        </p:spPr>
      </p:pic>
    </p:spTree>
    <p:extLst>
      <p:ext uri="{BB962C8B-B14F-4D97-AF65-F5344CB8AC3E}">
        <p14:creationId xmlns:p14="http://schemas.microsoft.com/office/powerpoint/2010/main" val="2896258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365125"/>
            <a:ext cx="10515600" cy="1325563"/>
          </a:xfrm>
        </p:spPr>
        <p:txBody>
          <a:bodyPr/>
          <a:lstStyle/>
          <a:p>
            <a:r>
              <a:rPr lang="en-GB" dirty="0" smtClean="0"/>
              <a:t>Pope Francis – </a:t>
            </a:r>
            <a:r>
              <a:rPr lang="en-GB" dirty="0" err="1" smtClean="0"/>
              <a:t>Desiderio</a:t>
            </a:r>
            <a:r>
              <a:rPr lang="en-GB" dirty="0" smtClean="0"/>
              <a:t> </a:t>
            </a:r>
            <a:r>
              <a:rPr lang="en-GB" dirty="0" err="1" smtClean="0"/>
              <a:t>desideravi</a:t>
            </a:r>
            <a:r>
              <a:rPr lang="en-GB" dirty="0" smtClean="0"/>
              <a:t> (2023)</a:t>
            </a:r>
            <a:endParaRPr lang="en-GB" dirty="0"/>
          </a:p>
        </p:txBody>
      </p:sp>
      <p:sp>
        <p:nvSpPr>
          <p:cNvPr id="4" name="Content Placeholder 3"/>
          <p:cNvSpPr>
            <a:spLocks noGrp="1"/>
          </p:cNvSpPr>
          <p:nvPr>
            <p:ph sz="half" idx="4294967295"/>
          </p:nvPr>
        </p:nvSpPr>
        <p:spPr>
          <a:xfrm>
            <a:off x="772886" y="2188029"/>
            <a:ext cx="4953000" cy="4001634"/>
          </a:xfrm>
        </p:spPr>
        <p:txBody>
          <a:bodyPr>
            <a:normAutofit lnSpcReduction="10000"/>
          </a:bodyPr>
          <a:lstStyle/>
          <a:p>
            <a:pPr marL="0" indent="0">
              <a:buNone/>
            </a:pPr>
            <a:r>
              <a:rPr lang="en-GB" dirty="0"/>
              <a:t>‘The Liturgy takes us by the hand, together, as an assembly, to lead us deep </a:t>
            </a:r>
            <a:r>
              <a:rPr lang="en-GB" dirty="0" smtClean="0"/>
              <a:t>into the </a:t>
            </a:r>
            <a:r>
              <a:rPr lang="en-GB" dirty="0"/>
              <a:t>mystery that the Word and the sacramental signs reveal to us.’ (n.19) </a:t>
            </a:r>
            <a:endParaRPr lang="en-GB" dirty="0" smtClean="0"/>
          </a:p>
          <a:p>
            <a:pPr marL="0" indent="0">
              <a:buNone/>
            </a:pPr>
            <a:r>
              <a:rPr lang="en-GB" dirty="0" smtClean="0"/>
              <a:t>In </a:t>
            </a:r>
            <a:r>
              <a:rPr lang="en-GB" dirty="0"/>
              <a:t>the Mass ‘the Church lifts up, in the variety of so many languages, one and the same prayer capable of expressing our unity.’ (n.61)</a:t>
            </a:r>
          </a:p>
          <a:p>
            <a:endParaRPr lang="en-GB" dirty="0"/>
          </a:p>
        </p:txBody>
      </p:sp>
      <p:pic>
        <p:nvPicPr>
          <p:cNvPr id="7" name="Content Placeholder 6"/>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rot="10800000">
            <a:off x="6562422" y="2505075"/>
            <a:ext cx="4912784" cy="3684588"/>
          </a:xfrm>
        </p:spPr>
      </p:pic>
    </p:spTree>
    <p:extLst>
      <p:ext uri="{BB962C8B-B14F-4D97-AF65-F5344CB8AC3E}">
        <p14:creationId xmlns:p14="http://schemas.microsoft.com/office/powerpoint/2010/main" val="3976328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Corinthians 11</a:t>
            </a:r>
            <a:endParaRPr lang="en-GB" dirty="0"/>
          </a:p>
        </p:txBody>
      </p:sp>
      <p:sp>
        <p:nvSpPr>
          <p:cNvPr id="3" name="Content Placeholder 2"/>
          <p:cNvSpPr>
            <a:spLocks noGrp="1"/>
          </p:cNvSpPr>
          <p:nvPr>
            <p:ph sz="half" idx="1"/>
          </p:nvPr>
        </p:nvSpPr>
        <p:spPr>
          <a:xfrm>
            <a:off x="838200" y="2096293"/>
            <a:ext cx="5181600" cy="4080669"/>
          </a:xfrm>
        </p:spPr>
        <p:txBody>
          <a:bodyPr/>
          <a:lstStyle/>
          <a:p>
            <a:pPr marL="0" indent="0">
              <a:buNone/>
            </a:pPr>
            <a:r>
              <a:rPr lang="en-GB" dirty="0"/>
              <a:t>V.25 The same with the cup after the supper, he </a:t>
            </a:r>
            <a:r>
              <a:rPr lang="en-GB" i="1" dirty="0"/>
              <a:t>said</a:t>
            </a:r>
            <a:r>
              <a:rPr lang="en-GB" dirty="0"/>
              <a:t> </a:t>
            </a:r>
            <a:r>
              <a:rPr lang="en-GB" i="1" dirty="0"/>
              <a:t>This cup is the new covenant in my blood. Do this, as often as you drink it, in memory of me.</a:t>
            </a:r>
          </a:p>
          <a:p>
            <a:pPr marL="0" indent="0">
              <a:buNone/>
            </a:pPr>
            <a:r>
              <a:rPr lang="en-GB" dirty="0"/>
              <a:t>V.26 As often as you eat this bread, and drink this cup, you proclaim the death of the Lord until he comes.</a:t>
            </a:r>
          </a:p>
          <a:p>
            <a:endParaRPr lang="en-GB"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858000" y="2096294"/>
            <a:ext cx="3810000" cy="3810000"/>
          </a:xfrm>
        </p:spPr>
      </p:pic>
    </p:spTree>
    <p:extLst>
      <p:ext uri="{BB962C8B-B14F-4D97-AF65-F5344CB8AC3E}">
        <p14:creationId xmlns:p14="http://schemas.microsoft.com/office/powerpoint/2010/main" val="3189687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719943" y="1284514"/>
            <a:ext cx="8360227" cy="4680857"/>
          </a:xfrm>
        </p:spPr>
      </p:pic>
    </p:spTree>
    <p:extLst>
      <p:ext uri="{BB962C8B-B14F-4D97-AF65-F5344CB8AC3E}">
        <p14:creationId xmlns:p14="http://schemas.microsoft.com/office/powerpoint/2010/main" val="3225611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Christ our High Priest</a:t>
            </a:r>
            <a:endParaRPr lang="en-GB"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90600" y="1825625"/>
            <a:ext cx="3907971" cy="4701154"/>
          </a:xfrm>
        </p:spPr>
      </p:pic>
      <p:sp>
        <p:nvSpPr>
          <p:cNvPr id="4" name="Content Placeholder 3"/>
          <p:cNvSpPr>
            <a:spLocks noGrp="1"/>
          </p:cNvSpPr>
          <p:nvPr>
            <p:ph sz="half" idx="2"/>
          </p:nvPr>
        </p:nvSpPr>
        <p:spPr>
          <a:xfrm>
            <a:off x="5736771" y="1825625"/>
            <a:ext cx="5617029" cy="4351338"/>
          </a:xfrm>
        </p:spPr>
        <p:txBody>
          <a:bodyPr/>
          <a:lstStyle/>
          <a:p>
            <a:pPr marL="0" indent="0">
              <a:buNone/>
            </a:pPr>
            <a:r>
              <a:rPr lang="en-GB" dirty="0" smtClean="0"/>
              <a:t>The Letter to the Hebrews says</a:t>
            </a:r>
            <a:r>
              <a:rPr lang="en-GB" dirty="0" smtClean="0"/>
              <a:t>:</a:t>
            </a:r>
          </a:p>
          <a:p>
            <a:pPr marL="0" indent="0">
              <a:buNone/>
            </a:pPr>
            <a:r>
              <a:rPr lang="en-GB" dirty="0" smtClean="0"/>
              <a:t> </a:t>
            </a:r>
            <a:endParaRPr lang="en-GB" dirty="0" smtClean="0"/>
          </a:p>
          <a:p>
            <a:pPr marL="0" indent="0">
              <a:buNone/>
            </a:pPr>
            <a:r>
              <a:rPr lang="en-GB" dirty="0" smtClean="0"/>
              <a:t>‘We have a high priest who is both trustworthy and compassionate</a:t>
            </a:r>
            <a:r>
              <a:rPr lang="en-GB" dirty="0" smtClean="0"/>
              <a:t>.’ (2:17)</a:t>
            </a:r>
          </a:p>
          <a:p>
            <a:pPr marL="0" indent="0">
              <a:buNone/>
            </a:pPr>
            <a:endParaRPr lang="en-GB" dirty="0" smtClean="0"/>
          </a:p>
          <a:p>
            <a:pPr marL="0" indent="0">
              <a:buNone/>
            </a:pPr>
            <a:r>
              <a:rPr lang="en-GB" dirty="0" smtClean="0"/>
              <a:t>‘He offered himself once and for all for us</a:t>
            </a:r>
            <a:r>
              <a:rPr lang="en-GB" dirty="0" smtClean="0"/>
              <a:t>.’ (7:27)</a:t>
            </a:r>
            <a:endParaRPr lang="en-GB" dirty="0"/>
          </a:p>
        </p:txBody>
      </p:sp>
    </p:spTree>
    <p:extLst>
      <p:ext uri="{BB962C8B-B14F-4D97-AF65-F5344CB8AC3E}">
        <p14:creationId xmlns:p14="http://schemas.microsoft.com/office/powerpoint/2010/main" val="2681122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Acts of the Apostles  2:42</a:t>
            </a:r>
            <a:endParaRPr lang="en-GB"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6687" y="2166257"/>
            <a:ext cx="5109029" cy="3831772"/>
          </a:xfrm>
        </p:spPr>
      </p:pic>
      <p:sp>
        <p:nvSpPr>
          <p:cNvPr id="4" name="Content Placeholder 3"/>
          <p:cNvSpPr>
            <a:spLocks noGrp="1"/>
          </p:cNvSpPr>
          <p:nvPr>
            <p:ph sz="half" idx="2"/>
          </p:nvPr>
        </p:nvSpPr>
        <p:spPr>
          <a:xfrm>
            <a:off x="6455228" y="2166257"/>
            <a:ext cx="5584371" cy="4125686"/>
          </a:xfrm>
        </p:spPr>
        <p:txBody>
          <a:bodyPr>
            <a:normAutofit/>
          </a:bodyPr>
          <a:lstStyle/>
          <a:p>
            <a:pPr marL="0" indent="0">
              <a:buNone/>
            </a:pPr>
            <a:r>
              <a:rPr lang="en-GB" dirty="0" smtClean="0"/>
              <a:t>Three thousand were baptised.</a:t>
            </a:r>
          </a:p>
          <a:p>
            <a:endParaRPr lang="en-GB" dirty="0"/>
          </a:p>
          <a:p>
            <a:pPr marL="0" indent="0">
              <a:buNone/>
            </a:pPr>
            <a:r>
              <a:rPr lang="en-GB" dirty="0" smtClean="0"/>
              <a:t>They remained faithful to</a:t>
            </a:r>
          </a:p>
          <a:p>
            <a:pPr marL="914400" lvl="2" indent="0">
              <a:buNone/>
            </a:pPr>
            <a:r>
              <a:rPr lang="en-GB" sz="2800" i="1" dirty="0"/>
              <a:t>t</a:t>
            </a:r>
            <a:r>
              <a:rPr lang="en-GB" sz="2800" i="1" dirty="0" smtClean="0"/>
              <a:t>he teaching of the apostles</a:t>
            </a:r>
          </a:p>
          <a:p>
            <a:pPr marL="914400" lvl="2" indent="0">
              <a:buNone/>
            </a:pPr>
            <a:r>
              <a:rPr lang="en-GB" sz="2800" i="1" dirty="0" smtClean="0"/>
              <a:t>the community</a:t>
            </a:r>
          </a:p>
          <a:p>
            <a:pPr marL="914400" lvl="2" indent="0">
              <a:buNone/>
            </a:pPr>
            <a:r>
              <a:rPr lang="en-GB" sz="2800" i="1" dirty="0"/>
              <a:t>t</a:t>
            </a:r>
            <a:r>
              <a:rPr lang="en-GB" sz="2800" i="1" dirty="0" smtClean="0"/>
              <a:t>he breaking of bread</a:t>
            </a:r>
          </a:p>
          <a:p>
            <a:pPr marL="914400" lvl="2" indent="0">
              <a:buNone/>
            </a:pPr>
            <a:r>
              <a:rPr lang="en-GB" sz="2800" i="1" dirty="0" smtClean="0"/>
              <a:t>the prayers</a:t>
            </a:r>
          </a:p>
        </p:txBody>
      </p:sp>
    </p:spTree>
    <p:extLst>
      <p:ext uri="{BB962C8B-B14F-4D97-AF65-F5344CB8AC3E}">
        <p14:creationId xmlns:p14="http://schemas.microsoft.com/office/powerpoint/2010/main" val="2573886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 Justin Martyr: First Apologia 66 (c.155 AD) </a:t>
            </a:r>
            <a:endParaRPr lang="en-GB"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02696" y="1999085"/>
            <a:ext cx="3104264" cy="4522879"/>
          </a:xfrm>
        </p:spPr>
      </p:pic>
      <p:sp>
        <p:nvSpPr>
          <p:cNvPr id="4" name="Content Placeholder 3"/>
          <p:cNvSpPr>
            <a:spLocks noGrp="1"/>
          </p:cNvSpPr>
          <p:nvPr>
            <p:ph sz="half" idx="2"/>
          </p:nvPr>
        </p:nvSpPr>
        <p:spPr>
          <a:xfrm>
            <a:off x="6172200" y="2024743"/>
            <a:ext cx="5181600" cy="4552666"/>
          </a:xfrm>
        </p:spPr>
        <p:txBody>
          <a:bodyPr>
            <a:normAutofit/>
          </a:bodyPr>
          <a:lstStyle/>
          <a:p>
            <a:pPr marL="0" indent="0">
              <a:buNone/>
            </a:pPr>
            <a:r>
              <a:rPr lang="en-GB" dirty="0" smtClean="0"/>
              <a:t>It is called ‘Eucharist’.</a:t>
            </a:r>
          </a:p>
          <a:p>
            <a:pPr marL="0" indent="0">
              <a:buNone/>
            </a:pPr>
            <a:r>
              <a:rPr lang="en-GB" dirty="0" smtClean="0"/>
              <a:t>It is for those ‘who believe that the things which we teach are true’.</a:t>
            </a:r>
          </a:p>
          <a:p>
            <a:pPr marL="0" indent="0">
              <a:buNone/>
            </a:pPr>
            <a:r>
              <a:rPr lang="en-GB" dirty="0" smtClean="0"/>
              <a:t>It is ‘for those who have been washed with the washing that is for the remission of sins, and for regeneration’.</a:t>
            </a:r>
          </a:p>
          <a:p>
            <a:pPr marL="0" indent="0">
              <a:buNone/>
            </a:pPr>
            <a:r>
              <a:rPr lang="en-GB" dirty="0" smtClean="0"/>
              <a:t>It is not ‘ordinary bread’ or ‘ordinary drink’.</a:t>
            </a:r>
            <a:endParaRPr lang="en-GB" dirty="0"/>
          </a:p>
        </p:txBody>
      </p:sp>
    </p:spTree>
    <p:extLst>
      <p:ext uri="{BB962C8B-B14F-4D97-AF65-F5344CB8AC3E}">
        <p14:creationId xmlns:p14="http://schemas.microsoft.com/office/powerpoint/2010/main" val="2697044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Last Supper: First Apologia 66</a:t>
            </a:r>
            <a:endParaRPr lang="en-GB" dirty="0"/>
          </a:p>
        </p:txBody>
      </p:sp>
      <p:sp>
        <p:nvSpPr>
          <p:cNvPr id="3" name="Content Placeholder 2"/>
          <p:cNvSpPr>
            <a:spLocks noGrp="1"/>
          </p:cNvSpPr>
          <p:nvPr>
            <p:ph idx="1"/>
          </p:nvPr>
        </p:nvSpPr>
        <p:spPr>
          <a:xfrm>
            <a:off x="838200" y="1814739"/>
            <a:ext cx="10515600" cy="4351338"/>
          </a:xfrm>
        </p:spPr>
        <p:txBody>
          <a:bodyPr>
            <a:normAutofit/>
          </a:bodyPr>
          <a:lstStyle/>
          <a:p>
            <a:pPr marL="0" indent="0">
              <a:buNone/>
            </a:pPr>
            <a:r>
              <a:rPr lang="en-GB" sz="3200" dirty="0" smtClean="0"/>
              <a:t>The apostles, in their Gospels, tell us that Jesus </a:t>
            </a:r>
            <a:r>
              <a:rPr lang="en-GB" sz="3200" dirty="0"/>
              <a:t>took bread, gave thanks, and said </a:t>
            </a:r>
            <a:r>
              <a:rPr lang="en-GB" sz="3200" i="1" dirty="0"/>
              <a:t>Do this in memory of me. This is my body. </a:t>
            </a:r>
            <a:r>
              <a:rPr lang="en-GB" sz="3200" dirty="0"/>
              <a:t>In the same way he took the cup, gave thanks and </a:t>
            </a:r>
            <a:r>
              <a:rPr lang="en-GB" sz="3200" dirty="0" smtClean="0"/>
              <a:t>said: </a:t>
            </a:r>
            <a:r>
              <a:rPr lang="en-GB" sz="3200" i="1" dirty="0" smtClean="0"/>
              <a:t>This </a:t>
            </a:r>
            <a:r>
              <a:rPr lang="en-GB" sz="3200" i="1" dirty="0"/>
              <a:t>is my blood</a:t>
            </a:r>
            <a:r>
              <a:rPr lang="en-GB" sz="3200" dirty="0"/>
              <a:t>.’</a:t>
            </a:r>
          </a:p>
          <a:p>
            <a:endParaRPr lang="en-GB" sz="3600" dirty="0"/>
          </a:p>
        </p:txBody>
      </p:sp>
      <p:pic>
        <p:nvPicPr>
          <p:cNvPr id="5" name="Content Placeholder 4"/>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509372" y="3755571"/>
            <a:ext cx="6701893" cy="2556329"/>
          </a:xfrm>
        </p:spPr>
      </p:pic>
    </p:spTree>
    <p:extLst>
      <p:ext uri="{BB962C8B-B14F-4D97-AF65-F5344CB8AC3E}">
        <p14:creationId xmlns:p14="http://schemas.microsoft.com/office/powerpoint/2010/main" val="198569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Liturgy of the Word: First Apologia 67</a:t>
            </a:r>
            <a:endParaRPr lang="en-GB" dirty="0"/>
          </a:p>
        </p:txBody>
      </p:sp>
      <p:sp>
        <p:nvSpPr>
          <p:cNvPr id="3" name="Content Placeholder 2"/>
          <p:cNvSpPr>
            <a:spLocks noGrp="1"/>
          </p:cNvSpPr>
          <p:nvPr>
            <p:ph sz="half" idx="4294967295"/>
          </p:nvPr>
        </p:nvSpPr>
        <p:spPr>
          <a:xfrm>
            <a:off x="674914" y="2505075"/>
            <a:ext cx="5138056" cy="3684588"/>
          </a:xfrm>
        </p:spPr>
        <p:txBody>
          <a:bodyPr/>
          <a:lstStyle/>
          <a:p>
            <a:pPr marL="0" indent="0">
              <a:buNone/>
            </a:pPr>
            <a:r>
              <a:rPr lang="en-GB" dirty="0" smtClean="0"/>
              <a:t>‘We gather together on Sunday in one place.’</a:t>
            </a:r>
          </a:p>
          <a:p>
            <a:pPr marL="0" indent="0">
              <a:buNone/>
            </a:pPr>
            <a:r>
              <a:rPr lang="en-GB" dirty="0" smtClean="0"/>
              <a:t>‘The apostles and the prophets are </a:t>
            </a:r>
            <a:r>
              <a:rPr lang="en-GB" dirty="0" smtClean="0"/>
              <a:t>read</a:t>
            </a:r>
            <a:r>
              <a:rPr lang="en-GB" dirty="0" smtClean="0"/>
              <a:t>, as long as time permits.’</a:t>
            </a:r>
            <a:endParaRPr lang="en-GB" dirty="0" smtClean="0"/>
          </a:p>
          <a:p>
            <a:pPr marL="0" indent="0">
              <a:buNone/>
            </a:pPr>
            <a:r>
              <a:rPr lang="en-GB" dirty="0" smtClean="0"/>
              <a:t>‘The president verbally instructs and exhorts.’</a:t>
            </a:r>
          </a:p>
        </p:txBody>
      </p:sp>
      <p:pic>
        <p:nvPicPr>
          <p:cNvPr id="7" name="Content Placeholder 6"/>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6270172" y="1690688"/>
            <a:ext cx="5562600" cy="4498975"/>
          </a:xfrm>
        </p:spPr>
      </p:pic>
    </p:spTree>
    <p:extLst>
      <p:ext uri="{BB962C8B-B14F-4D97-AF65-F5344CB8AC3E}">
        <p14:creationId xmlns:p14="http://schemas.microsoft.com/office/powerpoint/2010/main" val="960743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1041</Words>
  <Application>Microsoft Office PowerPoint</Application>
  <PresentationFormat>Widescreen</PresentationFormat>
  <Paragraphs>99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The Easter Triduum</vt:lpstr>
      <vt:lpstr>St Paul 1 Corinthians 11</vt:lpstr>
      <vt:lpstr>1 Corinthians 11</vt:lpstr>
      <vt:lpstr>PowerPoint Presentation</vt:lpstr>
      <vt:lpstr>Christ our High Priest</vt:lpstr>
      <vt:lpstr>Acts of the Apostles  2:42</vt:lpstr>
      <vt:lpstr>St Justin Martyr: First Apologia 66 (c.155 AD) </vt:lpstr>
      <vt:lpstr>The Last Supper: First Apologia 66</vt:lpstr>
      <vt:lpstr>The Liturgy of the Word: First Apologia 67</vt:lpstr>
      <vt:lpstr>The martyrs of Abitene – 304AD</vt:lpstr>
      <vt:lpstr>The Liturgy of the Eucharist: First Apologia 67</vt:lpstr>
      <vt:lpstr>Sunday: Apologia 67</vt:lpstr>
      <vt:lpstr>St Thomas Aquinas (1225-1274)</vt:lpstr>
      <vt:lpstr>Adoro te devote</vt:lpstr>
      <vt:lpstr>Adoro te devote - </vt:lpstr>
      <vt:lpstr>Adoro te devote</vt:lpstr>
      <vt:lpstr>Bread for the world – Bernadette Farrell</vt:lpstr>
      <vt:lpstr>Pope Francis – Desiderio desideravi  (2023)</vt:lpstr>
      <vt:lpstr>Pope Francis – Desiderio desideravi (2023)</vt:lpstr>
      <vt:lpstr>Pope Francis – Desiderio desideravi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Corinthians 11</dc:title>
  <dc:creator>Fr Adrian Graffy</dc:creator>
  <cp:lastModifiedBy>Fr Adrian Graffy</cp:lastModifiedBy>
  <cp:revision>51</cp:revision>
  <dcterms:created xsi:type="dcterms:W3CDTF">2023-03-06T15:21:40Z</dcterms:created>
  <dcterms:modified xsi:type="dcterms:W3CDTF">2023-03-21T10:25:01Z</dcterms:modified>
</cp:coreProperties>
</file>